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61" r:id="rId3"/>
    <p:sldId id="257" r:id="rId4"/>
    <p:sldId id="266" r:id="rId5"/>
    <p:sldId id="267" r:id="rId6"/>
    <p:sldId id="262" r:id="rId7"/>
    <p:sldId id="264" r:id="rId8"/>
    <p:sldId id="265" r:id="rId9"/>
    <p:sldId id="259" r:id="rId10"/>
    <p:sldId id="263" r:id="rId1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E7D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935"/>
    <p:restoredTop sz="94643"/>
  </p:normalViewPr>
  <p:slideViewPr>
    <p:cSldViewPr snapToGrid="0" snapToObjects="1">
      <p:cViewPr varScale="1">
        <p:scale>
          <a:sx n="110" d="100"/>
          <a:sy n="110" d="100"/>
        </p:scale>
        <p:origin x="200" y="4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52F5A4-2311-2547-8DB0-A38D304E4164}" type="datetimeFigureOut">
              <a:rPr kumimoji="1" lang="zh-CN" altLang="en-US" smtClean="0"/>
              <a:t>2020/10/12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B8A134-AF91-B94C-9286-70C953985E3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321668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内点法：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在可行域的边界筑起一道很高的“围墙”，当迭代点靠近边界时，目标函数徒然增大，以示惩罚，阻止迭代点穿越边界，这样就可以将最优解“档”在可行域之内了。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B8A134-AF91-B94C-9286-70C953985E31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258826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CB57B4-8D86-6E4F-84F6-4CE71EC5BB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E20DBFD-BB4B-EE4A-8E12-49DA9D2574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CC43DFB-C8CF-414E-8143-DB1FCA70D4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A06D4F-3331-C54E-BC04-CDC75FBE54B0}" type="datetimeFigureOut">
              <a:rPr kumimoji="1" lang="zh-CN" altLang="en-US" smtClean="0"/>
              <a:t>2020/10/12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89E8C72-3878-4149-8136-E3E9986E4B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CF36334-FCE7-5A49-8CB4-14425FDC6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1770E-8FF2-8142-B9F1-A240ECB91CF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263985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727B52-C84A-3E4B-BC64-E96BA7E58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B3BE90E-6255-DE45-BE9E-5867CD5E6B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D307A34-C434-324E-AB69-407327392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A06D4F-3331-C54E-BC04-CDC75FBE54B0}" type="datetimeFigureOut">
              <a:rPr kumimoji="1" lang="zh-CN" altLang="en-US" smtClean="0"/>
              <a:t>2020/10/12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E60EEF9-E3B1-F24F-83C7-27B12E7CAB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82C1821-F231-5B40-9E32-9BF9F212F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1770E-8FF2-8142-B9F1-A240ECB91CF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22204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4B19683A-EDD8-2747-8126-2C6377A017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B22F70C-758C-C844-948B-0CF54F9F9E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AE2A5E5-A125-D443-B43A-2ABDF2C6CA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A06D4F-3331-C54E-BC04-CDC75FBE54B0}" type="datetimeFigureOut">
              <a:rPr kumimoji="1" lang="zh-CN" altLang="en-US" smtClean="0"/>
              <a:t>2020/10/12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6A9872C-7DBF-024C-B92E-5748E68129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0960BB4-7837-E641-91BE-B6D50D5AD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1770E-8FF2-8142-B9F1-A240ECB91CF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766334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9E3147-AF2A-9C4E-9E7C-9DCBC57DBF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2E34800-2990-1D42-9592-F096CECD3B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0CCBACE-FB7D-E54F-9035-D823B8E8F4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A06D4F-3331-C54E-BC04-CDC75FBE54B0}" type="datetimeFigureOut">
              <a:rPr kumimoji="1" lang="zh-CN" altLang="en-US" smtClean="0"/>
              <a:t>2020/10/12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B55D1FF-90E4-1545-9970-A106010550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13DEF2E-C8EF-1744-B9E6-7E277C012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1770E-8FF2-8142-B9F1-A240ECB91CF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120535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CA4F5B1-63A2-D148-A8D6-71CE4A01AB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722EEB9-FC9F-9F45-8280-4E698255E1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75E91B1-6CCD-DB46-BC18-013180E18A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A06D4F-3331-C54E-BC04-CDC75FBE54B0}" type="datetimeFigureOut">
              <a:rPr kumimoji="1" lang="zh-CN" altLang="en-US" smtClean="0"/>
              <a:t>2020/10/12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030B1AA-8E1D-3844-8E89-F3D6F5CD76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61EEEA5-E77B-3447-8A55-D5F055E30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1770E-8FF2-8142-B9F1-A240ECB91CF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743637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617F514-7CCF-514E-8CEB-4156DE63AC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54C12DF-477D-F34D-8074-60C1F3FB3D9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D2BC6C5-2AAE-F448-9F19-939CC8DEA6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0EAACE4-1039-F74F-B59D-F88C2F2762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A06D4F-3331-C54E-BC04-CDC75FBE54B0}" type="datetimeFigureOut">
              <a:rPr kumimoji="1" lang="zh-CN" altLang="en-US" smtClean="0"/>
              <a:t>2020/10/12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786B1A8-005C-CF4A-9B26-1C158A46A3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649F337-3415-6947-90BA-96AF8DB614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1770E-8FF2-8142-B9F1-A240ECB91CF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477286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2DB3912-00CA-8643-8364-C2F193D4CF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D631137-288F-7548-934F-3FA6DB1A06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F8E52B3-75C0-6447-99BD-96DBBB8AF0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9D40578-8363-9640-B74F-15D56DBFA7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5776F00-61F8-1D42-BACF-29AFD66DE43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97536E0E-7E9C-CC40-A505-CF4379816B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A06D4F-3331-C54E-BC04-CDC75FBE54B0}" type="datetimeFigureOut">
              <a:rPr kumimoji="1" lang="zh-CN" altLang="en-US" smtClean="0"/>
              <a:t>2020/10/12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687C5371-E158-F94A-B800-864CD34E42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C2D01A35-BEBF-334A-8051-8D1CB2570C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1770E-8FF2-8142-B9F1-A240ECB91CF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217627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03A42C-C2D0-8E4D-81E9-C3D66DECCD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B9C00D9-449C-2043-A70F-09FE364302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A06D4F-3331-C54E-BC04-CDC75FBE54B0}" type="datetimeFigureOut">
              <a:rPr kumimoji="1" lang="zh-CN" altLang="en-US" smtClean="0"/>
              <a:t>2020/10/12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B989353-9DC0-734D-A4AE-21FF343326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E880434-BA4E-C14D-B017-82C19E2DC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1770E-8FF2-8142-B9F1-A240ECB91CF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339928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F415E61-DF91-2B41-9C31-FBB8B2BC91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A06D4F-3331-C54E-BC04-CDC75FBE54B0}" type="datetimeFigureOut">
              <a:rPr kumimoji="1" lang="zh-CN" altLang="en-US" smtClean="0"/>
              <a:t>2020/10/12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0D34030-3AEF-B54A-97B0-2795E2DB16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D57F725-5856-CB4C-9265-A034F4C8A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1770E-8FF2-8142-B9F1-A240ECB91CF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149069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A343BB-FFFF-754D-8419-A5C9991DC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C0324C2-604F-4C4A-BEC3-15491C0C07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7442158-FD5B-4043-A917-7EB670577F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638EF80-0128-3344-8F12-B75DAEDF4B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A06D4F-3331-C54E-BC04-CDC75FBE54B0}" type="datetimeFigureOut">
              <a:rPr kumimoji="1" lang="zh-CN" altLang="en-US" smtClean="0"/>
              <a:t>2020/10/12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E2ECDF0-D611-D444-A5BB-81DA84303A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1EFC10E-B3EE-894B-8197-63504D8D7C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1770E-8FF2-8142-B9F1-A240ECB91CF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999340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411B06-A19B-3F41-862A-EB662A659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A1C52053-2E51-DF44-AAA4-467354EC181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36157B2-3438-714F-84EB-04F6111B6F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B925257-21A1-4544-962E-DC9912EA3B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A06D4F-3331-C54E-BC04-CDC75FBE54B0}" type="datetimeFigureOut">
              <a:rPr kumimoji="1" lang="zh-CN" altLang="en-US" smtClean="0"/>
              <a:t>2020/10/12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D96CF0D-7E5F-AC48-B610-DF72884B2B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F816A21-7DF4-BC43-818E-11DB2C9FF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1770E-8FF2-8142-B9F1-A240ECB91CF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594533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26C345AA-CF44-F94C-A04C-2E012CDC4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9D1E3B1-7A5D-A94B-89EB-1F22E005A4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B540FB1-9D89-074E-95FF-15FA11CFA3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A06D4F-3331-C54E-BC04-CDC75FBE54B0}" type="datetimeFigureOut">
              <a:rPr kumimoji="1" lang="zh-CN" altLang="en-US" smtClean="0"/>
              <a:t>2020/10/12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2B9A09D-1676-E34D-9DFE-DFFB2583D5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5AEB5CB-0990-2240-82BC-76A44B54E7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C1770E-8FF2-8142-B9F1-A240ECB91CF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253274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file:////var/folders/dm/378x2nm14lj84c5cc2g8sbv40000gn/T/com.microsoft.Powerpoint/converted_emf.emf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blog.csdn.net/abc13526222160/article/details/88972617" TargetMode="External"/><Relationship Id="rId5" Type="http://schemas.openxmlformats.org/officeDocument/2006/relationships/image" Target="../media/image8.tiff"/><Relationship Id="rId4" Type="http://schemas.openxmlformats.org/officeDocument/2006/relationships/image" Target="../media/image7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tiff"/><Relationship Id="rId4" Type="http://schemas.openxmlformats.org/officeDocument/2006/relationships/image" Target="../media/image9.tif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tiff"/><Relationship Id="rId5" Type="http://schemas.openxmlformats.org/officeDocument/2006/relationships/image" Target="../media/image14.tiff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zhuanlan.zhihu.com/p/59282406" TargetMode="Externa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1F438A-FB99-534C-962A-B1CBBDE5094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CN" altLang="en-US" dirty="0"/>
              <a:t>最优化算法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09262AC-742F-E044-8FDF-8BB0C9C17E6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C3F8F90-74A2-B448-A7FB-1A92AFDBF69F}"/>
              </a:ext>
            </a:extLst>
          </p:cNvPr>
          <p:cNvPicPr>
            <a:picLocks noChangeAspect="1"/>
          </p:cNvPicPr>
          <p:nvPr/>
        </p:nvPicPr>
        <p:blipFill>
          <a:blip r:link="rId2"/>
          <a:stretch>
            <a:fillRect/>
          </a:stretch>
        </p:blipFill>
        <p:spPr>
          <a:xfrm>
            <a:off x="1270000" y="1270000"/>
            <a:ext cx="25400" cy="3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9245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1">
            <a:extLst>
              <a:ext uri="{FF2B5EF4-FFF2-40B4-BE49-F238E27FC236}">
                <a16:creationId xmlns:a16="http://schemas.microsoft.com/office/drawing/2014/main" id="{A02150F7-A125-A749-9A63-6342841211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54185" y="2302819"/>
            <a:ext cx="4447309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4800" dirty="0">
                <a:latin typeface="+mn-ea"/>
              </a:rPr>
              <a:t>Thank</a:t>
            </a:r>
            <a:r>
              <a:rPr lang="zh-CN" altLang="en-US" sz="4800" dirty="0">
                <a:latin typeface="+mn-ea"/>
              </a:rPr>
              <a:t> </a:t>
            </a:r>
            <a:r>
              <a:rPr lang="en-US" altLang="zh-CN" sz="4800" dirty="0">
                <a:latin typeface="+mn-ea"/>
              </a:rPr>
              <a:t>you</a:t>
            </a:r>
            <a:r>
              <a:rPr lang="zh-CN" altLang="en-US" sz="4800" dirty="0">
                <a:latin typeface="+mn-ea"/>
              </a:rPr>
              <a:t>！</a:t>
            </a:r>
            <a:endParaRPr kumimoji="0" lang="en-US" altLang="zh-CN" sz="4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289576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EC967612-A456-F741-BDEB-078ABF1C8A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301" t="-323" b="55782"/>
          <a:stretch/>
        </p:blipFill>
        <p:spPr>
          <a:xfrm>
            <a:off x="478971" y="2755898"/>
            <a:ext cx="4358948" cy="156972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10854E56-BA49-2D47-94F6-6988B8F897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9738"/>
          <a:stretch/>
        </p:blipFill>
        <p:spPr>
          <a:xfrm>
            <a:off x="3359071" y="-15240"/>
            <a:ext cx="9144000" cy="310896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420715AE-04E1-9B4B-9659-1B34A038E3D6}"/>
              </a:ext>
            </a:extLst>
          </p:cNvPr>
          <p:cNvSpPr/>
          <p:nvPr/>
        </p:nvSpPr>
        <p:spPr>
          <a:xfrm>
            <a:off x="0" y="505040"/>
            <a:ext cx="478971" cy="707886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accent2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E0E891F-5FBD-9D49-AC1E-78991B876CE6}"/>
              </a:ext>
            </a:extLst>
          </p:cNvPr>
          <p:cNvSpPr txBox="1"/>
          <p:nvPr/>
        </p:nvSpPr>
        <p:spPr>
          <a:xfrm>
            <a:off x="609600" y="505039"/>
            <a:ext cx="48013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4000" dirty="0">
                <a:solidFill>
                  <a:srgbClr val="EE7D2F"/>
                </a:solidFill>
              </a:rPr>
              <a:t>优化</a:t>
            </a:r>
            <a:r>
              <a:rPr kumimoji="1" lang="zh-CN" altLang="en-US" sz="4000" dirty="0">
                <a:solidFill>
                  <a:schemeClr val="accent2"/>
                </a:solidFill>
              </a:rPr>
              <a:t>问题：</a:t>
            </a:r>
            <a:r>
              <a:rPr lang="zh-CN" altLang="en-US" sz="4000" dirty="0">
                <a:latin typeface="+mn-ea"/>
              </a:rPr>
              <a:t>一般形式</a:t>
            </a:r>
            <a:endParaRPr kumimoji="1" lang="zh-CN" altLang="en-US" sz="4000" dirty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A3B18222-ADFD-4746-BAA5-73F2034BEF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0121" y="1501149"/>
            <a:ext cx="4447309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800" b="1" dirty="0">
                <a:latin typeface="+mn-ea"/>
              </a:rPr>
              <a:t>凸优化一般形式：</a:t>
            </a:r>
            <a:r>
              <a:rPr kumimoji="0" lang="zh-CN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 </a:t>
            </a:r>
            <a:endParaRPr kumimoji="0" lang="en-US" altLang="zh-CN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ea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FDE7D72-FE53-A24E-BCFA-52739197FE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6379" b="-1"/>
          <a:stretch/>
        </p:blipFill>
        <p:spPr>
          <a:xfrm>
            <a:off x="478971" y="4879032"/>
            <a:ext cx="6843068" cy="188976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F4DEDF25-C819-A247-A228-58E9A0EC26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8812" y="3792945"/>
            <a:ext cx="7303188" cy="2180056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02467BAE-CC2D-0847-BB48-673A372B6178}"/>
              </a:ext>
            </a:extLst>
          </p:cNvPr>
          <p:cNvSpPr txBox="1"/>
          <p:nvPr/>
        </p:nvSpPr>
        <p:spPr>
          <a:xfrm>
            <a:off x="7039279" y="3248526"/>
            <a:ext cx="3262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>
                <a:solidFill>
                  <a:schemeClr val="accent2"/>
                </a:solidFill>
                <a:latin typeface="+mn-ea"/>
              </a:rPr>
              <a:t>凸函数没有局部最优解</a:t>
            </a:r>
          </a:p>
        </p:txBody>
      </p:sp>
    </p:spTree>
    <p:extLst>
      <p:ext uri="{BB962C8B-B14F-4D97-AF65-F5344CB8AC3E}">
        <p14:creationId xmlns:p14="http://schemas.microsoft.com/office/powerpoint/2010/main" val="20510544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420715AE-04E1-9B4B-9659-1B34A038E3D6}"/>
              </a:ext>
            </a:extLst>
          </p:cNvPr>
          <p:cNvSpPr/>
          <p:nvPr/>
        </p:nvSpPr>
        <p:spPr>
          <a:xfrm>
            <a:off x="0" y="505040"/>
            <a:ext cx="478971" cy="707886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accent2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E0E891F-5FBD-9D49-AC1E-78991B876CE6}"/>
              </a:ext>
            </a:extLst>
          </p:cNvPr>
          <p:cNvSpPr txBox="1"/>
          <p:nvPr/>
        </p:nvSpPr>
        <p:spPr>
          <a:xfrm>
            <a:off x="609600" y="505039"/>
            <a:ext cx="48013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4000" dirty="0">
                <a:solidFill>
                  <a:schemeClr val="accent2"/>
                </a:solidFill>
              </a:rPr>
              <a:t>优化问题：</a:t>
            </a:r>
            <a:r>
              <a:rPr lang="zh-CN" altLang="en-US" sz="4000" dirty="0">
                <a:latin typeface="+mn-ea"/>
              </a:rPr>
              <a:t>求解思路</a:t>
            </a:r>
            <a:endParaRPr kumimoji="1" lang="zh-CN" altLang="en-US" sz="4000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4AB6767B-87A8-9E40-9451-B4E1730F3C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400" y="1212925"/>
            <a:ext cx="6705600" cy="4584700"/>
          </a:xfrm>
          <a:prstGeom prst="rect">
            <a:avLst/>
          </a:prstGeom>
        </p:spPr>
      </p:pic>
      <p:sp>
        <p:nvSpPr>
          <p:cNvPr id="10" name="Rectangle 1">
            <a:extLst>
              <a:ext uri="{FF2B5EF4-FFF2-40B4-BE49-F238E27FC236}">
                <a16:creationId xmlns:a16="http://schemas.microsoft.com/office/drawing/2014/main" id="{A02150F7-A125-A749-9A63-6342841211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8971" y="1482597"/>
            <a:ext cx="5578930" cy="46474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r>
              <a:rPr lang="zh-CN" altLang="en-US" sz="2800" dirty="0">
                <a:latin typeface="+mn-ea"/>
              </a:rPr>
              <a:t>无约束：</a:t>
            </a:r>
            <a:endParaRPr lang="en-US" altLang="zh-CN" sz="2800" dirty="0">
              <a:latin typeface="+mn-ea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2400" dirty="0"/>
              <a:t>梯度下降法、最速下降法、牛顿法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ea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r>
              <a:rPr lang="zh-CN" altLang="en-US" sz="2800" dirty="0">
                <a:latin typeface="+mn-ea"/>
              </a:rPr>
              <a:t>有约束</a:t>
            </a:r>
            <a:endParaRPr lang="en-US" altLang="zh-CN" sz="2800" dirty="0">
              <a:latin typeface="+mn-ea"/>
            </a:endParaRPr>
          </a:p>
          <a:p>
            <a:r>
              <a:rPr lang="en-US" altLang="zh-CN" sz="2400" dirty="0"/>
              <a:t>1.</a:t>
            </a:r>
            <a:r>
              <a:rPr lang="zh-CN" altLang="en-US" sz="2400" dirty="0"/>
              <a:t> 有约束的问题转化为无约束的问题，如</a:t>
            </a:r>
            <a:r>
              <a:rPr lang="zh-CN" altLang="en-US" sz="2400" b="1" dirty="0"/>
              <a:t>拉格朗日乘子法</a:t>
            </a:r>
            <a:r>
              <a:rPr lang="zh-CN" altLang="en-US" sz="2400" dirty="0"/>
              <a:t>和</a:t>
            </a:r>
            <a:r>
              <a:rPr lang="en-US" altLang="zh-CN" sz="2400" dirty="0"/>
              <a:t>KKT</a:t>
            </a:r>
            <a:r>
              <a:rPr lang="zh-CN" altLang="en-US" sz="2400" dirty="0"/>
              <a:t>条件、</a:t>
            </a:r>
            <a:r>
              <a:rPr lang="zh-CN" altLang="en-US" sz="2400" b="1" dirty="0"/>
              <a:t>罚函数法</a:t>
            </a:r>
            <a:endParaRPr lang="en-US" altLang="zh-CN" sz="2400" b="1" dirty="0"/>
          </a:p>
          <a:p>
            <a:pPr marL="457200" indent="-457200">
              <a:buAutoNum type="arabicPeriod"/>
            </a:pPr>
            <a:endParaRPr lang="zh-CN" altLang="en-US" sz="2400" dirty="0"/>
          </a:p>
          <a:p>
            <a:r>
              <a:rPr lang="en-US" altLang="zh-CN" sz="2400" dirty="0"/>
              <a:t>2.</a:t>
            </a:r>
            <a:r>
              <a:rPr lang="zh-CN" altLang="en-US" sz="2400" dirty="0"/>
              <a:t> 对无约束问题下的求解算法进行修改，使其能够运用在有约束的问题中。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zh-CN" altLang="en-US" sz="2400" dirty="0"/>
              <a:t>如对梯度下降法进行</a:t>
            </a:r>
            <a:r>
              <a:rPr lang="zh-CN" altLang="en-US" sz="2400" b="1" dirty="0"/>
              <a:t>投影</a:t>
            </a:r>
            <a:r>
              <a:rPr lang="zh-CN" altLang="en-US" sz="2400" dirty="0"/>
              <a:t>，使得更新后的值都满足约束条件。</a:t>
            </a:r>
          </a:p>
        </p:txBody>
      </p:sp>
    </p:spTree>
    <p:extLst>
      <p:ext uri="{BB962C8B-B14F-4D97-AF65-F5344CB8AC3E}">
        <p14:creationId xmlns:p14="http://schemas.microsoft.com/office/powerpoint/2010/main" val="21074326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420715AE-04E1-9B4B-9659-1B34A038E3D6}"/>
              </a:ext>
            </a:extLst>
          </p:cNvPr>
          <p:cNvSpPr/>
          <p:nvPr/>
        </p:nvSpPr>
        <p:spPr>
          <a:xfrm>
            <a:off x="0" y="505040"/>
            <a:ext cx="478971" cy="707886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accent2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E0E891F-5FBD-9D49-AC1E-78991B876CE6}"/>
              </a:ext>
            </a:extLst>
          </p:cNvPr>
          <p:cNvSpPr txBox="1"/>
          <p:nvPr/>
        </p:nvSpPr>
        <p:spPr>
          <a:xfrm>
            <a:off x="609600" y="505039"/>
            <a:ext cx="634019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4000" dirty="0">
                <a:solidFill>
                  <a:schemeClr val="accent2"/>
                </a:solidFill>
              </a:rPr>
              <a:t>优化问题：</a:t>
            </a:r>
            <a:r>
              <a:rPr kumimoji="1" lang="zh-CN" altLang="en-US" sz="4000" dirty="0"/>
              <a:t>拉格朗日乘子法</a:t>
            </a: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48001F3E-8D98-0142-8CEB-CEB71E5236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0122" y="1501149"/>
            <a:ext cx="2268496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800" b="1" dirty="0">
                <a:latin typeface="+mn-ea"/>
              </a:rPr>
              <a:t>核心思想：</a:t>
            </a:r>
            <a:r>
              <a:rPr kumimoji="0" lang="zh-CN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 </a:t>
            </a:r>
            <a:endParaRPr kumimoji="0" lang="en-US" altLang="zh-CN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ea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FC71DB4-EFC2-2D45-AA0E-D2806A4AFB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971" y="2162438"/>
            <a:ext cx="4524447" cy="99691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B6D8D1D-833B-D94E-94CD-DD9E4CC0A0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3712" y="2241587"/>
            <a:ext cx="3370108" cy="848768"/>
          </a:xfrm>
          <a:prstGeom prst="rect">
            <a:avLst/>
          </a:prstGeom>
        </p:spPr>
      </p:pic>
      <p:sp>
        <p:nvSpPr>
          <p:cNvPr id="14" name="右箭头 13">
            <a:extLst>
              <a:ext uri="{FF2B5EF4-FFF2-40B4-BE49-F238E27FC236}">
                <a16:creationId xmlns:a16="http://schemas.microsoft.com/office/drawing/2014/main" id="{5FC71919-73B7-A543-BE7E-4DDD841686D4}"/>
              </a:ext>
            </a:extLst>
          </p:cNvPr>
          <p:cNvSpPr/>
          <p:nvPr/>
        </p:nvSpPr>
        <p:spPr>
          <a:xfrm>
            <a:off x="5496545" y="2378954"/>
            <a:ext cx="509246" cy="563880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7E30C78A-4516-DB40-A766-963EAC2097A1}"/>
              </a:ext>
            </a:extLst>
          </p:cNvPr>
          <p:cNvSpPr/>
          <p:nvPr/>
        </p:nvSpPr>
        <p:spPr>
          <a:xfrm>
            <a:off x="609600" y="3519820"/>
            <a:ext cx="29546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0" i="0" dirty="0">
                <a:solidFill>
                  <a:srgbClr val="555555"/>
                </a:solidFill>
                <a:effectLst/>
                <a:latin typeface="verdana" panose="020B0604030504040204" pitchFamily="34" charset="0"/>
              </a:rPr>
              <a:t>解变量的偏导方程：</a:t>
            </a:r>
            <a:endParaRPr lang="zh-CN" altLang="en-US" sz="2400" dirty="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BC020B6D-80A4-3747-B735-28A4B96664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1168" y="3297599"/>
            <a:ext cx="1242456" cy="1004539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13B36280-7896-B94E-B3BE-99A746DA92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64255" y="3244308"/>
            <a:ext cx="1235990" cy="1047905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37302C32-C090-8A4B-BF10-F538B6CD164C}"/>
              </a:ext>
            </a:extLst>
          </p:cNvPr>
          <p:cNvSpPr/>
          <p:nvPr/>
        </p:nvSpPr>
        <p:spPr>
          <a:xfrm>
            <a:off x="4987437" y="3583594"/>
            <a:ext cx="6848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0" i="0" dirty="0">
                <a:solidFill>
                  <a:srgbClr val="555555"/>
                </a:solidFill>
                <a:effectLst/>
                <a:latin typeface="verdana" panose="020B0604030504040204" pitchFamily="34" charset="0"/>
              </a:rPr>
              <a:t>......</a:t>
            </a:r>
            <a:endParaRPr lang="zh-CN" altLang="en-US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5C566C49-7429-9B4C-87F3-DD9EAD591337}"/>
              </a:ext>
            </a:extLst>
          </p:cNvPr>
          <p:cNvSpPr/>
          <p:nvPr/>
        </p:nvSpPr>
        <p:spPr>
          <a:xfrm>
            <a:off x="609600" y="4509382"/>
            <a:ext cx="990965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rgbClr val="555555"/>
                </a:solidFill>
                <a:latin typeface="verdana" panose="020B0604030504040204" pitchFamily="34" charset="0"/>
              </a:rPr>
              <a:t>如果有</a:t>
            </a:r>
            <a:r>
              <a:rPr lang="en-US" altLang="zh-CN" sz="2400" dirty="0">
                <a:solidFill>
                  <a:srgbClr val="555555"/>
                </a:solidFill>
                <a:latin typeface="verdana" panose="020B0604030504040204" pitchFamily="34" charset="0"/>
              </a:rPr>
              <a:t>l</a:t>
            </a:r>
            <a:r>
              <a:rPr lang="zh-CN" altLang="en-US" sz="2400" dirty="0">
                <a:solidFill>
                  <a:srgbClr val="555555"/>
                </a:solidFill>
                <a:latin typeface="verdana" panose="020B0604030504040204" pitchFamily="34" charset="0"/>
              </a:rPr>
              <a:t>个约束条件，就应该有</a:t>
            </a:r>
            <a:r>
              <a:rPr lang="en-US" altLang="zh-CN" sz="2400" dirty="0">
                <a:solidFill>
                  <a:srgbClr val="555555"/>
                </a:solidFill>
                <a:latin typeface="verdana" panose="020B0604030504040204" pitchFamily="34" charset="0"/>
              </a:rPr>
              <a:t>l+1</a:t>
            </a:r>
            <a:r>
              <a:rPr lang="zh-CN" altLang="en-US" sz="2400" dirty="0">
                <a:solidFill>
                  <a:srgbClr val="555555"/>
                </a:solidFill>
                <a:latin typeface="verdana" panose="020B0604030504040204" pitchFamily="34" charset="0"/>
              </a:rPr>
              <a:t>个方程。求出的方程组的解就可能是最优化值，将结果带回原方程验证就可得到解。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8E40BEDA-38DD-EB46-A9FB-753851333062}"/>
              </a:ext>
            </a:extLst>
          </p:cNvPr>
          <p:cNvSpPr/>
          <p:nvPr/>
        </p:nvSpPr>
        <p:spPr>
          <a:xfrm>
            <a:off x="5112327" y="5943001"/>
            <a:ext cx="65480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Ref</a:t>
            </a:r>
            <a:r>
              <a:rPr lang="zh-CN" altLang="en-US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：</a:t>
            </a:r>
            <a:endParaRPr lang="en-US" altLang="zh-CN" dirty="0">
              <a:hlinkClick r:id="rId6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US" altLang="zh-CN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https://blog.csdn.net/abc13526222160/article/details/88972617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631188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420715AE-04E1-9B4B-9659-1B34A038E3D6}"/>
              </a:ext>
            </a:extLst>
          </p:cNvPr>
          <p:cNvSpPr/>
          <p:nvPr/>
        </p:nvSpPr>
        <p:spPr>
          <a:xfrm>
            <a:off x="0" y="505040"/>
            <a:ext cx="478971" cy="707886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accent2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E0E891F-5FBD-9D49-AC1E-78991B876CE6}"/>
              </a:ext>
            </a:extLst>
          </p:cNvPr>
          <p:cNvSpPr txBox="1"/>
          <p:nvPr/>
        </p:nvSpPr>
        <p:spPr>
          <a:xfrm>
            <a:off x="609600" y="505039"/>
            <a:ext cx="460895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4000" dirty="0">
                <a:solidFill>
                  <a:schemeClr val="accent2"/>
                </a:solidFill>
              </a:rPr>
              <a:t>优化问题：</a:t>
            </a:r>
            <a:r>
              <a:rPr kumimoji="1" lang="en-US" altLang="zh-CN" sz="4000" dirty="0"/>
              <a:t>KKT</a:t>
            </a:r>
            <a:r>
              <a:rPr kumimoji="1" lang="zh-CN" altLang="en-US" sz="4000" dirty="0"/>
              <a:t>条件</a:t>
            </a: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48001F3E-8D98-0142-8CEB-CEB71E5236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0122" y="1501149"/>
            <a:ext cx="2268496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800" b="1" dirty="0">
                <a:latin typeface="+mn-ea"/>
              </a:rPr>
              <a:t>核心思想：</a:t>
            </a:r>
            <a:r>
              <a:rPr kumimoji="0" lang="zh-CN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 </a:t>
            </a:r>
            <a:endParaRPr kumimoji="0" lang="en-US" altLang="zh-CN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ea"/>
            </a:endParaRPr>
          </a:p>
        </p:txBody>
      </p:sp>
      <p:sp>
        <p:nvSpPr>
          <p:cNvPr id="14" name="右箭头 13">
            <a:extLst>
              <a:ext uri="{FF2B5EF4-FFF2-40B4-BE49-F238E27FC236}">
                <a16:creationId xmlns:a16="http://schemas.microsoft.com/office/drawing/2014/main" id="{5FC71919-73B7-A543-BE7E-4DDD841686D4}"/>
              </a:ext>
            </a:extLst>
          </p:cNvPr>
          <p:cNvSpPr/>
          <p:nvPr/>
        </p:nvSpPr>
        <p:spPr>
          <a:xfrm>
            <a:off x="5496545" y="2378954"/>
            <a:ext cx="509246" cy="563880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7E30C78A-4516-DB40-A766-963EAC2097A1}"/>
              </a:ext>
            </a:extLst>
          </p:cNvPr>
          <p:cNvSpPr/>
          <p:nvPr/>
        </p:nvSpPr>
        <p:spPr>
          <a:xfrm>
            <a:off x="609600" y="3672225"/>
            <a:ext cx="29546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0" i="0" dirty="0">
                <a:solidFill>
                  <a:srgbClr val="555555"/>
                </a:solidFill>
                <a:effectLst/>
                <a:latin typeface="verdana" panose="020B0604030504040204" pitchFamily="34" charset="0"/>
              </a:rPr>
              <a:t>解变量的偏导方程：</a:t>
            </a:r>
            <a:endParaRPr lang="zh-CN" altLang="en-US" sz="2400" dirty="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BC020B6D-80A4-3747-B735-28A4B9666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0473" y="3400786"/>
            <a:ext cx="1242456" cy="1004539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13B36280-7896-B94E-B3BE-99A746DA92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4589" y="3379104"/>
            <a:ext cx="1235990" cy="1047905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37302C32-C090-8A4B-BF10-F538B6CD164C}"/>
              </a:ext>
            </a:extLst>
          </p:cNvPr>
          <p:cNvSpPr/>
          <p:nvPr/>
        </p:nvSpPr>
        <p:spPr>
          <a:xfrm>
            <a:off x="4987437" y="3735999"/>
            <a:ext cx="6848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0" i="0" dirty="0">
                <a:solidFill>
                  <a:srgbClr val="555555"/>
                </a:solidFill>
                <a:effectLst/>
                <a:latin typeface="verdana" panose="020B0604030504040204" pitchFamily="34" charset="0"/>
              </a:rPr>
              <a:t>......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9343569-7206-6F49-9C42-85FF83EE5B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3001" y="2070777"/>
            <a:ext cx="3857244" cy="140263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CCA029E-DDDA-6442-AD83-5AEAC96EBD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2400" y="2190893"/>
            <a:ext cx="5222228" cy="94000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C3B2B51B-2DA7-C141-80F8-E206558DB543}"/>
                  </a:ext>
                </a:extLst>
              </p:cNvPr>
              <p:cNvSpPr/>
              <p:nvPr/>
            </p:nvSpPr>
            <p:spPr>
              <a:xfrm>
                <a:off x="609600" y="4696901"/>
                <a:ext cx="6096000" cy="1569660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r>
                  <a:rPr lang="en-US" altLang="zh-CN" sz="2400" b="0" i="0" dirty="0">
                    <a:solidFill>
                      <a:srgbClr val="555555"/>
                    </a:solidFill>
                    <a:effectLst/>
                    <a:latin typeface="verdana" panose="020B0604030504040204" pitchFamily="34" charset="0"/>
                  </a:rPr>
                  <a:t>KKT</a:t>
                </a:r>
                <a:r>
                  <a:rPr lang="zh-CN" altLang="en-US" sz="2400" b="0" i="0" dirty="0">
                    <a:solidFill>
                      <a:srgbClr val="555555"/>
                    </a:solidFill>
                    <a:effectLst/>
                    <a:latin typeface="verdana" panose="020B0604030504040204" pitchFamily="34" charset="0"/>
                  </a:rPr>
                  <a:t>条件指</a:t>
                </a:r>
                <a:r>
                  <a:rPr lang="zh-CN" altLang="en-US" sz="2400" b="1" i="0" dirty="0">
                    <a:solidFill>
                      <a:srgbClr val="FF0000"/>
                    </a:solidFill>
                    <a:effectLst/>
                    <a:latin typeface="verdana" panose="020B0604030504040204" pitchFamily="34" charset="0"/>
                  </a:rPr>
                  <a:t>最优值</a:t>
                </a:r>
                <a:r>
                  <a:rPr lang="zh-CN" altLang="en-US" sz="2400" b="0" i="0" dirty="0">
                    <a:solidFill>
                      <a:srgbClr val="555555"/>
                    </a:solidFill>
                    <a:effectLst/>
                    <a:latin typeface="verdana" panose="020B0604030504040204" pitchFamily="34" charset="0"/>
                  </a:rPr>
                  <a:t>必须满足以下条件：</a:t>
                </a:r>
              </a:p>
              <a:p>
                <a:r>
                  <a:rPr lang="zh-CN" altLang="en-US" sz="2400" b="0" i="0" dirty="0">
                    <a:solidFill>
                      <a:srgbClr val="555555"/>
                    </a:solidFill>
                    <a:effectLst/>
                    <a:latin typeface="verdana" panose="020B0604030504040204" pitchFamily="34" charset="0"/>
                  </a:rPr>
                  <a:t>　　　　</a:t>
                </a:r>
                <a:r>
                  <a:rPr lang="en-US" altLang="zh-CN" sz="2400" b="0" i="0" dirty="0">
                    <a:solidFill>
                      <a:srgbClr val="FF0000"/>
                    </a:solidFill>
                    <a:effectLst/>
                    <a:latin typeface="verdana" panose="020B0604030504040204" pitchFamily="34" charset="0"/>
                  </a:rPr>
                  <a:t>1</a:t>
                </a:r>
                <a:r>
                  <a:rPr lang="zh-CN" altLang="en-US" sz="2400" b="0" i="0" dirty="0">
                    <a:solidFill>
                      <a:srgbClr val="FF0000"/>
                    </a:solidFill>
                    <a:effectLst/>
                    <a:latin typeface="verdana" panose="020B0604030504040204" pitchFamily="34" charset="0"/>
                  </a:rPr>
                  <a:t>）</a:t>
                </a:r>
                <a:r>
                  <a:rPr lang="en-US" altLang="zh-CN" sz="2400" b="0" i="0" dirty="0">
                    <a:solidFill>
                      <a:srgbClr val="FF0000"/>
                    </a:solidFill>
                    <a:effectLst/>
                    <a:latin typeface="verdana" panose="020B0604030504040204" pitchFamily="34" charset="0"/>
                  </a:rPr>
                  <a:t>L(x,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effectLst/>
                    <a:latin typeface="verdana" panose="020B060403050404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effectLst/>
                    <a:latin typeface="verdana" panose="020B0604030504040204" pitchFamily="34" charset="0"/>
                  </a:rPr>
                  <a:t>)</a:t>
                </a:r>
                <a:r>
                  <a:rPr lang="zh-CN" altLang="en-US" sz="2400" b="0" i="0" dirty="0">
                    <a:solidFill>
                      <a:srgbClr val="FF0000"/>
                    </a:solidFill>
                    <a:effectLst/>
                    <a:latin typeface="verdana" panose="020B0604030504040204" pitchFamily="34" charset="0"/>
                  </a:rPr>
                  <a:t>对</a:t>
                </a:r>
                <a:r>
                  <a:rPr lang="en-US" altLang="zh-CN" sz="2400" b="0" i="0" dirty="0">
                    <a:solidFill>
                      <a:srgbClr val="FF0000"/>
                    </a:solidFill>
                    <a:effectLst/>
                    <a:latin typeface="verdana" panose="020B0604030504040204" pitchFamily="34" charset="0"/>
                  </a:rPr>
                  <a:t>x</a:t>
                </a:r>
                <a:r>
                  <a:rPr lang="zh-CN" altLang="en-US" sz="2400" b="0" i="0" dirty="0">
                    <a:solidFill>
                      <a:srgbClr val="FF0000"/>
                    </a:solidFill>
                    <a:effectLst/>
                    <a:latin typeface="verdana" panose="020B0604030504040204" pitchFamily="34" charset="0"/>
                  </a:rPr>
                  <a:t>求导为零；</a:t>
                </a:r>
                <a:endParaRPr lang="zh-CN" altLang="en-US" sz="2400" b="0" i="0" dirty="0">
                  <a:solidFill>
                    <a:srgbClr val="555555"/>
                  </a:solidFill>
                  <a:effectLst/>
                  <a:latin typeface="verdana" panose="020B0604030504040204" pitchFamily="34" charset="0"/>
                </a:endParaRPr>
              </a:p>
              <a:p>
                <a:r>
                  <a:rPr lang="zh-CN" altLang="en-US" sz="2400" b="0" i="0" dirty="0">
                    <a:solidFill>
                      <a:srgbClr val="FF0000"/>
                    </a:solidFill>
                    <a:effectLst/>
                    <a:latin typeface="verdana" panose="020B0604030504040204" pitchFamily="34" charset="0"/>
                  </a:rPr>
                  <a:t>　　　　</a:t>
                </a:r>
                <a:r>
                  <a:rPr lang="en-US" altLang="zh-CN" sz="2400" b="0" i="0" dirty="0">
                    <a:solidFill>
                      <a:srgbClr val="FF0000"/>
                    </a:solidFill>
                    <a:effectLst/>
                    <a:latin typeface="verdana" panose="020B0604030504040204" pitchFamily="34" charset="0"/>
                  </a:rPr>
                  <a:t>2</a:t>
                </a:r>
                <a:r>
                  <a:rPr lang="zh-CN" altLang="en-US" sz="2400" b="0" i="0" dirty="0">
                    <a:solidFill>
                      <a:srgbClr val="FF0000"/>
                    </a:solidFill>
                    <a:effectLst/>
                    <a:latin typeface="verdana" panose="020B0604030504040204" pitchFamily="34" charset="0"/>
                  </a:rPr>
                  <a:t>）</a:t>
                </a:r>
                <a:r>
                  <a:rPr lang="en-US" altLang="zh-CN" sz="2400" b="0" i="0" dirty="0">
                    <a:solidFill>
                      <a:srgbClr val="FF0000"/>
                    </a:solidFill>
                    <a:effectLst/>
                    <a:latin typeface="verdana" panose="020B0604030504040204" pitchFamily="34" charset="0"/>
                  </a:rPr>
                  <a:t>h(x) =0;</a:t>
                </a:r>
                <a:endParaRPr lang="en-US" altLang="zh-CN" sz="2400" b="0" i="0" dirty="0">
                  <a:solidFill>
                    <a:srgbClr val="555555"/>
                  </a:solidFill>
                  <a:effectLst/>
                  <a:latin typeface="verdana" panose="020B0604030504040204" pitchFamily="34" charset="0"/>
                </a:endParaRPr>
              </a:p>
              <a:p>
                <a:r>
                  <a:rPr lang="zh-CN" altLang="en-US" sz="2400" b="1" i="0" dirty="0">
                    <a:solidFill>
                      <a:srgbClr val="FF0000"/>
                    </a:solidFill>
                    <a:effectLst/>
                    <a:latin typeface="verdana" panose="020B0604030504040204" pitchFamily="34" charset="0"/>
                  </a:rPr>
                  <a:t>　　　　</a:t>
                </a:r>
                <a:r>
                  <a:rPr lang="en-US" altLang="zh-CN" sz="2400" b="1" i="0" dirty="0">
                    <a:solidFill>
                      <a:srgbClr val="FF0000"/>
                    </a:solidFill>
                    <a:effectLst/>
                    <a:latin typeface="verdana" panose="020B0604030504040204" pitchFamily="34" charset="0"/>
                  </a:rPr>
                  <a:t>3</a:t>
                </a:r>
                <a:r>
                  <a:rPr lang="zh-CN" altLang="en-US" sz="2400" b="1" i="0" dirty="0">
                    <a:solidFill>
                      <a:srgbClr val="FF0000"/>
                    </a:solidFill>
                    <a:effectLst/>
                    <a:latin typeface="verdana" panose="020B0604030504040204" pitchFamily="34" charset="0"/>
                  </a:rPr>
                  <a:t>）</a:t>
                </a:r>
                <a:r>
                  <a:rPr lang="en-US" altLang="zh-CN" sz="2400" b="0" dirty="0">
                    <a:solidFill>
                      <a:srgbClr val="FF0000"/>
                    </a:solidFill>
                    <a:effectLst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altLang="zh-CN" sz="2400" b="0" i="1" dirty="0" smtClean="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2400" b="1" i="0" dirty="0">
                    <a:solidFill>
                      <a:srgbClr val="FF0000"/>
                    </a:solidFill>
                    <a:effectLst/>
                    <a:latin typeface="verdana" panose="020B0604030504040204" pitchFamily="34" charset="0"/>
                  </a:rPr>
                  <a:t>*g(x) = 0;</a:t>
                </a:r>
                <a:endParaRPr lang="en-US" altLang="zh-CN" sz="2400" b="0" i="0" dirty="0">
                  <a:solidFill>
                    <a:srgbClr val="555555"/>
                  </a:solidFill>
                  <a:effectLst/>
                  <a:latin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C3B2B51B-2DA7-C141-80F8-E206558DB5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4696901"/>
                <a:ext cx="6096000" cy="1569660"/>
              </a:xfrm>
              <a:prstGeom prst="rect">
                <a:avLst/>
              </a:prstGeom>
              <a:blipFill>
                <a:blip r:embed="rId6"/>
                <a:stretch>
                  <a:fillRect l="-1667" t="-4032" b="-80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013597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420715AE-04E1-9B4B-9659-1B34A038E3D6}"/>
              </a:ext>
            </a:extLst>
          </p:cNvPr>
          <p:cNvSpPr/>
          <p:nvPr/>
        </p:nvSpPr>
        <p:spPr>
          <a:xfrm>
            <a:off x="0" y="505040"/>
            <a:ext cx="478971" cy="707886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accent2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E0E891F-5FBD-9D49-AC1E-78991B876CE6}"/>
              </a:ext>
            </a:extLst>
          </p:cNvPr>
          <p:cNvSpPr txBox="1"/>
          <p:nvPr/>
        </p:nvSpPr>
        <p:spPr>
          <a:xfrm>
            <a:off x="609600" y="505039"/>
            <a:ext cx="73661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4000" dirty="0">
                <a:solidFill>
                  <a:schemeClr val="accent2"/>
                </a:solidFill>
              </a:rPr>
              <a:t>优化问题：</a:t>
            </a:r>
            <a:r>
              <a:rPr kumimoji="1" lang="zh-CN" altLang="en-US" sz="4000" dirty="0"/>
              <a:t>罚函数法（乘子法）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96F514C-C99F-F44C-883B-9CC10B3F05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7660" y="-153747"/>
            <a:ext cx="4038600" cy="2870200"/>
          </a:xfrm>
          <a:prstGeom prst="rect">
            <a:avLst/>
          </a:prstGeom>
        </p:spPr>
      </p:pic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60A9171F-401F-7944-B4E6-55DE557D97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6462415"/>
              </p:ext>
            </p:extLst>
          </p:nvPr>
        </p:nvGraphicFramePr>
        <p:xfrm>
          <a:off x="239485" y="3420956"/>
          <a:ext cx="11619140" cy="32117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66323">
                  <a:extLst>
                    <a:ext uri="{9D8B030D-6E8A-4147-A177-3AD203B41FA5}">
                      <a16:colId xmlns:a16="http://schemas.microsoft.com/office/drawing/2014/main" val="168648829"/>
                    </a:ext>
                  </a:extLst>
                </a:gridCol>
                <a:gridCol w="3372989">
                  <a:extLst>
                    <a:ext uri="{9D8B030D-6E8A-4147-A177-3AD203B41FA5}">
                      <a16:colId xmlns:a16="http://schemas.microsoft.com/office/drawing/2014/main" val="4183996085"/>
                    </a:ext>
                  </a:extLst>
                </a:gridCol>
                <a:gridCol w="2936516">
                  <a:extLst>
                    <a:ext uri="{9D8B030D-6E8A-4147-A177-3AD203B41FA5}">
                      <a16:colId xmlns:a16="http://schemas.microsoft.com/office/drawing/2014/main" val="2488085054"/>
                    </a:ext>
                  </a:extLst>
                </a:gridCol>
                <a:gridCol w="3643312">
                  <a:extLst>
                    <a:ext uri="{9D8B030D-6E8A-4147-A177-3AD203B41FA5}">
                      <a16:colId xmlns:a16="http://schemas.microsoft.com/office/drawing/2014/main" val="1837506273"/>
                    </a:ext>
                  </a:extLst>
                </a:gridCol>
              </a:tblGrid>
              <a:tr h="51261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方法</a:t>
                      </a:r>
                      <a:endParaRPr lang="en-US" altLang="zh-CN" sz="2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9600" marR="131133" marT="65567" marB="65567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原理</a:t>
                      </a:r>
                      <a:endParaRPr lang="en-US" altLang="zh-CN" sz="24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9600" marR="131133" marT="65567" marB="65567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2400" b="0" baseline="0" dirty="0">
                          <a:solidFill>
                            <a:schemeClr val="tx1"/>
                          </a:solidFill>
                          <a:latin typeface="黑体" panose="02010609060101010101" pitchFamily="49" charset="-122"/>
                        </a:rPr>
                        <a:t>惩罚函数</a:t>
                      </a:r>
                    </a:p>
                  </a:txBody>
                  <a:tcPr marL="129600" marR="131133" marT="65567" marB="65567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2400" b="0" baseline="0" dirty="0">
                          <a:solidFill>
                            <a:schemeClr val="tx1"/>
                          </a:solidFill>
                          <a:latin typeface="黑体" panose="02010609060101010101" pitchFamily="49" charset="-122"/>
                        </a:rPr>
                        <a:t>局限性</a:t>
                      </a:r>
                    </a:p>
                  </a:txBody>
                  <a:tcPr marL="129600" marR="131133" marT="65567" marB="65567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8766722"/>
                  </a:ext>
                </a:extLst>
              </a:tr>
              <a:tr h="125946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b="0" baseline="0" dirty="0">
                          <a:solidFill>
                            <a:schemeClr val="tx1"/>
                          </a:solidFill>
                          <a:latin typeface="黑体" panose="02010609060101010101" pitchFamily="49" charset="-122"/>
                        </a:rPr>
                        <a:t>内点法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2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9600" marR="131133" marT="65567" marB="65567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在可行域内部进行搜索，约束边界起到类似围墙的作用</a:t>
                      </a:r>
                      <a:endParaRPr lang="en-US" altLang="zh-CN" sz="24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9600" marR="131133" marT="65567" marB="65567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引入对数障碍函数</a:t>
                      </a:r>
                      <a:endParaRPr lang="en-US" altLang="zh-CN" sz="24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24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l"/>
                      <a:endParaRPr lang="zh-CN" altLang="en-US" sz="2400" b="0" baseline="0" dirty="0">
                        <a:solidFill>
                          <a:schemeClr val="tx1"/>
                        </a:solidFill>
                        <a:latin typeface="黑体" panose="02010609060101010101" pitchFamily="49" charset="-122"/>
                      </a:endParaRPr>
                    </a:p>
                  </a:txBody>
                  <a:tcPr marL="129600" marR="131133" marT="65567" marB="65567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缺点：初始值必须在可行域内（算法层面）</a:t>
                      </a:r>
                      <a:endParaRPr lang="en-US" altLang="zh-CN" sz="24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l"/>
                      <a:r>
                        <a:rPr lang="zh-CN" altLang="en-US" sz="2400" b="0" baseline="0" dirty="0">
                          <a:solidFill>
                            <a:schemeClr val="tx1"/>
                          </a:solidFill>
                          <a:latin typeface="黑体" panose="02010609060101010101" pitchFamily="49" charset="-122"/>
                        </a:rPr>
                        <a:t>无穷大无法收敛（实现）</a:t>
                      </a:r>
                    </a:p>
                  </a:txBody>
                  <a:tcPr marL="129600" marR="131133" marT="65567" marB="65567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4562128"/>
                  </a:ext>
                </a:extLst>
              </a:tr>
              <a:tr h="143964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b="0" baseline="0" dirty="0">
                          <a:solidFill>
                            <a:schemeClr val="tx1"/>
                          </a:solidFill>
                          <a:latin typeface="黑体" panose="02010609060101010101" pitchFamily="49" charset="-122"/>
                        </a:rPr>
                        <a:t>外点法</a:t>
                      </a:r>
                    </a:p>
                    <a:p>
                      <a:pPr algn="l"/>
                      <a:endParaRPr lang="zh-CN" altLang="en-US" sz="2400" b="0" baseline="0" dirty="0">
                        <a:solidFill>
                          <a:schemeClr val="tx1"/>
                        </a:solidFill>
                        <a:latin typeface="黑体" panose="02010609060101010101" pitchFamily="49" charset="-122"/>
                      </a:endParaRPr>
                    </a:p>
                  </a:txBody>
                  <a:tcPr marL="129600" marR="131133" marT="65567" marB="65567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从非可行解出发逐渐移动到可行区域的方法</a:t>
                      </a:r>
                      <a:endParaRPr lang="en-US" altLang="zh-CN" sz="24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9600" marR="131133" marT="65567" marB="65567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zh-CN" alt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引入</a:t>
                      </a:r>
                      <a:r>
                        <a:rPr kumimoji="1" lang="en-US" altLang="zh-CN" sz="2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relu</a:t>
                      </a:r>
                      <a:r>
                        <a:rPr kumimoji="1" lang="zh-CN" alt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激活函数</a:t>
                      </a:r>
                      <a:endParaRPr kumimoji="1" lang="en-US" altLang="zh-CN" sz="2400" b="0" baseline="0" dirty="0">
                        <a:solidFill>
                          <a:schemeClr val="tx1"/>
                        </a:solidFill>
                        <a:latin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zh-CN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zh-CN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9600" marR="131133" marT="65567" marB="65567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2400" b="0" baseline="0" dirty="0">
                          <a:solidFill>
                            <a:schemeClr val="tx1"/>
                          </a:solidFill>
                          <a:latin typeface="黑体" panose="02010609060101010101" pitchFamily="49" charset="-122"/>
                        </a:rPr>
                        <a:t>缺点：惩罚因子</a:t>
                      </a:r>
                      <a:r>
                        <a:rPr lang="en-US" altLang="zh-CN" sz="2400" b="0" baseline="0" dirty="0">
                          <a:solidFill>
                            <a:schemeClr val="tx1"/>
                          </a:solidFill>
                          <a:latin typeface="黑体" panose="02010609060101010101" pitchFamily="49" charset="-122"/>
                        </a:rPr>
                        <a:t>(a)</a:t>
                      </a:r>
                      <a:r>
                        <a:rPr lang="zh-CN" altLang="en-US" sz="2400" b="0" baseline="0" dirty="0">
                          <a:solidFill>
                            <a:schemeClr val="tx1"/>
                          </a:solidFill>
                          <a:latin typeface="黑体" panose="02010609060101010101" pitchFamily="49" charset="-122"/>
                        </a:rPr>
                        <a:t>不好控制</a:t>
                      </a:r>
                    </a:p>
                  </a:txBody>
                  <a:tcPr marL="129600" marR="131133" marT="65567" marB="65567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4297717"/>
                  </a:ext>
                </a:extLst>
              </a:tr>
            </a:tbl>
          </a:graphicData>
        </a:graphic>
      </p:graphicFrame>
      <p:grpSp>
        <p:nvGrpSpPr>
          <p:cNvPr id="18" name="组合 17">
            <a:extLst>
              <a:ext uri="{FF2B5EF4-FFF2-40B4-BE49-F238E27FC236}">
                <a16:creationId xmlns:a16="http://schemas.microsoft.com/office/drawing/2014/main" id="{C479EE28-E0BA-4043-A776-371D414F0278}"/>
              </a:ext>
            </a:extLst>
          </p:cNvPr>
          <p:cNvGrpSpPr/>
          <p:nvPr/>
        </p:nvGrpSpPr>
        <p:grpSpPr>
          <a:xfrm>
            <a:off x="239485" y="2359265"/>
            <a:ext cx="11502568" cy="1031632"/>
            <a:chOff x="0" y="1574966"/>
            <a:chExt cx="11502568" cy="1031632"/>
          </a:xfrm>
        </p:grpSpPr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70F76618-5ED5-E147-B6B2-373864BE09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71466" r="55181"/>
            <a:stretch/>
          </p:blipFill>
          <p:spPr>
            <a:xfrm>
              <a:off x="9101911" y="1697282"/>
              <a:ext cx="2400657" cy="822959"/>
            </a:xfrm>
            <a:prstGeom prst="rect">
              <a:avLst/>
            </a:prstGeom>
          </p:spPr>
        </p:pic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7FA67E61-B1F7-7845-90D9-EE76328AEA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8187" r="24964"/>
            <a:stretch/>
          </p:blipFill>
          <p:spPr>
            <a:xfrm>
              <a:off x="4630491" y="1574966"/>
              <a:ext cx="3672840" cy="1019176"/>
            </a:xfrm>
            <a:prstGeom prst="rect">
              <a:avLst/>
            </a:prstGeom>
          </p:spPr>
        </p:pic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6AE7CA50-8730-6B46-9814-CF329FEA8D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26857" r="24229"/>
            <a:stretch/>
          </p:blipFill>
          <p:spPr>
            <a:xfrm>
              <a:off x="0" y="1606472"/>
              <a:ext cx="4076700" cy="1000126"/>
            </a:xfrm>
            <a:prstGeom prst="rect">
              <a:avLst/>
            </a:prstGeom>
          </p:spPr>
        </p:pic>
        <p:sp>
          <p:nvSpPr>
            <p:cNvPr id="16" name="右箭头 15">
              <a:extLst>
                <a:ext uri="{FF2B5EF4-FFF2-40B4-BE49-F238E27FC236}">
                  <a16:creationId xmlns:a16="http://schemas.microsoft.com/office/drawing/2014/main" id="{72CBD2E0-4565-1640-BE69-96626CD1583B}"/>
                </a:ext>
              </a:extLst>
            </p:cNvPr>
            <p:cNvSpPr/>
            <p:nvPr/>
          </p:nvSpPr>
          <p:spPr>
            <a:xfrm>
              <a:off x="4120987" y="1820063"/>
              <a:ext cx="509246" cy="563880"/>
            </a:xfrm>
            <a:prstGeom prst="rightArrow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7" name="右箭头 16">
              <a:extLst>
                <a:ext uri="{FF2B5EF4-FFF2-40B4-BE49-F238E27FC236}">
                  <a16:creationId xmlns:a16="http://schemas.microsoft.com/office/drawing/2014/main" id="{993AD8EF-9A53-4142-9C1A-4E9CE9BF2D41}"/>
                </a:ext>
              </a:extLst>
            </p:cNvPr>
            <p:cNvSpPr/>
            <p:nvPr/>
          </p:nvSpPr>
          <p:spPr>
            <a:xfrm>
              <a:off x="8382338" y="1826822"/>
              <a:ext cx="509246" cy="563880"/>
            </a:xfrm>
            <a:prstGeom prst="rightArrow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19" name="Rectangle 1">
            <a:extLst>
              <a:ext uri="{FF2B5EF4-FFF2-40B4-BE49-F238E27FC236}">
                <a16:creationId xmlns:a16="http://schemas.microsoft.com/office/drawing/2014/main" id="{C8C7CFC3-7259-A344-9A6B-965EC35289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0121" y="1501149"/>
            <a:ext cx="4447309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800" b="1" dirty="0">
                <a:latin typeface="+mn-ea"/>
              </a:rPr>
              <a:t>核心思想：</a:t>
            </a:r>
            <a:r>
              <a:rPr kumimoji="0" lang="zh-CN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 </a:t>
            </a:r>
            <a:endParaRPr kumimoji="0" lang="en-US" altLang="zh-CN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ea"/>
            </a:endParaRP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DD754D1D-D8C1-FD4A-A206-12B4CDEBADC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93696" y="4422603"/>
            <a:ext cx="2604880" cy="70485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36711E62-456B-BC4A-AA2E-C8BD4206EEC1}"/>
                  </a:ext>
                </a:extLst>
              </p:cNvPr>
              <p:cNvSpPr txBox="1"/>
              <p:nvPr/>
            </p:nvSpPr>
            <p:spPr>
              <a:xfrm>
                <a:off x="5327011" y="5891453"/>
                <a:ext cx="291214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kumimoji="1"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kumimoji="1" lang="en-US" altLang="zh-CN" sz="24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kumimoji="1"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(u)</a:t>
                </a:r>
                <a:r>
                  <a:rPr kumimoji="1"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</a:t>
                </a:r>
                <a:r>
                  <a:rPr kumimoji="1"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zh-CN" altLang="en-US" sz="240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𝜎</m:t>
                    </m:r>
                  </m:oMath>
                </a14:m>
                <a:r>
                  <a:rPr kumimoji="1"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(Max{0,</a:t>
                </a:r>
                <a:r>
                  <a:rPr kumimoji="1"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-u}})</a:t>
                </a:r>
                <a:r>
                  <a:rPr kumimoji="1" lang="en-US" altLang="zh-CN" sz="2400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</a:p>
            </p:txBody>
          </p:sp>
        </mc:Choice>
        <mc:Fallback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36711E62-456B-BC4A-AA2E-C8BD4206EE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7011" y="5891453"/>
                <a:ext cx="2912144" cy="369332"/>
              </a:xfrm>
              <a:prstGeom prst="rect">
                <a:avLst/>
              </a:prstGeom>
              <a:blipFill>
                <a:blip r:embed="rId8"/>
                <a:stretch>
                  <a:fillRect l="-6061" t="-23333" r="-3030" b="-4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07532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A1F8B47E-2F31-F843-AF8E-8EEA192F16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5579" y="978173"/>
            <a:ext cx="6990571" cy="4782061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420715AE-04E1-9B4B-9659-1B34A038E3D6}"/>
              </a:ext>
            </a:extLst>
          </p:cNvPr>
          <p:cNvSpPr/>
          <p:nvPr/>
        </p:nvSpPr>
        <p:spPr>
          <a:xfrm>
            <a:off x="0" y="505040"/>
            <a:ext cx="478971" cy="707886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0E0E891F-5FBD-9D49-AC1E-78991B876CE6}"/>
                  </a:ext>
                </a:extLst>
              </p:cNvPr>
              <p:cNvSpPr txBox="1"/>
              <p:nvPr/>
            </p:nvSpPr>
            <p:spPr>
              <a:xfrm>
                <a:off x="609600" y="505039"/>
                <a:ext cx="7805342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sz="4000" dirty="0">
                    <a:solidFill>
                      <a:schemeClr val="accent2"/>
                    </a:solidFill>
                  </a:rPr>
                  <a:t>优化问题：</a:t>
                </a:r>
                <a14:m>
                  <m:oMath xmlns:m="http://schemas.openxmlformats.org/officeDocument/2006/math">
                    <m:r>
                      <a:rPr kumimoji="1" lang="zh-CN" altLang="en-US" sz="4000" i="1" dirty="0" smtClean="0">
                        <a:latin typeface="Cambria Math" panose="02040503050406030204" pitchFamily="18" charset="0"/>
                      </a:rPr>
                      <m:t>梯度</m:t>
                    </m:r>
                  </m:oMath>
                </a14:m>
                <a:r>
                  <a:rPr kumimoji="1" lang="zh-CN" altLang="en-US" sz="4000" dirty="0"/>
                  <a:t>投影法 </a:t>
                </a:r>
                <a:r>
                  <a:rPr kumimoji="1" lang="en-US" altLang="zh-CN" sz="4000" dirty="0"/>
                  <a:t>(</a:t>
                </a:r>
                <a:r>
                  <a:rPr kumimoji="1" lang="zh-CN" altLang="en-US" sz="4000" dirty="0">
                    <a:solidFill>
                      <a:schemeClr val="accent2"/>
                    </a:solidFill>
                  </a:rPr>
                  <a:t>整数规划</a:t>
                </a:r>
                <a:r>
                  <a:rPr kumimoji="1" lang="en-US" altLang="zh-CN" sz="4000" dirty="0"/>
                  <a:t>)</a:t>
                </a:r>
                <a:endParaRPr kumimoji="1" lang="zh-CN" altLang="en-US" sz="4000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0E0E891F-5FBD-9D49-AC1E-78991B876C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505039"/>
                <a:ext cx="7805342" cy="707886"/>
              </a:xfrm>
              <a:prstGeom prst="rect">
                <a:avLst/>
              </a:prstGeom>
              <a:blipFill>
                <a:blip r:embed="rId3"/>
                <a:stretch>
                  <a:fillRect l="-2764" t="-14035" r="-1626" b="-3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组合 2">
            <a:extLst>
              <a:ext uri="{FF2B5EF4-FFF2-40B4-BE49-F238E27FC236}">
                <a16:creationId xmlns:a16="http://schemas.microsoft.com/office/drawing/2014/main" id="{1A01A803-7D3F-CF47-AF3E-9E2931D7AF7A}"/>
              </a:ext>
            </a:extLst>
          </p:cNvPr>
          <p:cNvGrpSpPr/>
          <p:nvPr/>
        </p:nvGrpSpPr>
        <p:grpSpPr>
          <a:xfrm>
            <a:off x="478971" y="4498263"/>
            <a:ext cx="4447309" cy="2092968"/>
            <a:chOff x="530121" y="1501149"/>
            <a:chExt cx="4447309" cy="2092968"/>
          </a:xfrm>
        </p:grpSpPr>
        <p:sp>
          <p:nvSpPr>
            <p:cNvPr id="10" name="Rectangle 1">
              <a:extLst>
                <a:ext uri="{FF2B5EF4-FFF2-40B4-BE49-F238E27FC236}">
                  <a16:creationId xmlns:a16="http://schemas.microsoft.com/office/drawing/2014/main" id="{A02150F7-A125-A749-9A63-6342841211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0483" y="2763120"/>
              <a:ext cx="4367830" cy="8309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2400" dirty="0">
                  <a:latin typeface="+mn-ea"/>
                </a:rPr>
                <a:t>若当前解不在可行域内，则将其投影到可行域内最接近的点</a:t>
              </a:r>
              <a:endParaRPr lang="en-US" altLang="zh-CN" sz="2400" dirty="0">
                <a:latin typeface="+mn-ea"/>
              </a:endParaRPr>
            </a:p>
          </p:txBody>
        </p:sp>
        <p:sp>
          <p:nvSpPr>
            <p:cNvPr id="5" name="Rectangle 1">
              <a:extLst>
                <a:ext uri="{FF2B5EF4-FFF2-40B4-BE49-F238E27FC236}">
                  <a16:creationId xmlns:a16="http://schemas.microsoft.com/office/drawing/2014/main" id="{30416D20-EE8E-E747-B000-9ED7BA8C1E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0121" y="1501149"/>
              <a:ext cx="4447309" cy="5232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2800" b="1" dirty="0">
                  <a:latin typeface="+mn-ea"/>
                </a:rPr>
                <a:t>核心思想：</a:t>
              </a:r>
              <a:r>
                <a:rPr kumimoji="0" lang="zh-CN" altLang="zh-CN" sz="28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+mn-ea"/>
                </a:rPr>
                <a:t> </a:t>
              </a:r>
              <a:endPara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endParaRPr>
            </a:p>
          </p:txBody>
        </p:sp>
      </p:grpSp>
      <p:sp>
        <p:nvSpPr>
          <p:cNvPr id="9" name="Rectangle 1">
            <a:extLst>
              <a:ext uri="{FF2B5EF4-FFF2-40B4-BE49-F238E27FC236}">
                <a16:creationId xmlns:a16="http://schemas.microsoft.com/office/drawing/2014/main" id="{2617A6CF-CCF5-9C4E-84D9-F190F1559B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8971" y="1543311"/>
            <a:ext cx="4367830" cy="2677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400" b="1" dirty="0">
                <a:latin typeface="+mn-ea"/>
              </a:rPr>
              <a:t>问题</a:t>
            </a:r>
            <a:r>
              <a:rPr lang="zh-CN" altLang="en-US" sz="2400" dirty="0">
                <a:latin typeface="+mn-ea"/>
              </a:rPr>
              <a:t>：梯度下降迭代公式</a:t>
            </a:r>
            <a:endParaRPr lang="en-US" altLang="zh-CN" sz="2400" dirty="0">
              <a:latin typeface="+mn-ea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zh-CN" sz="2400" dirty="0">
              <a:latin typeface="+mn-ea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zh-CN" sz="2400" dirty="0">
              <a:latin typeface="+mn-ea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zh-CN" sz="2400" dirty="0">
              <a:latin typeface="+mn-ea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400" dirty="0">
                <a:latin typeface="+mn-ea"/>
              </a:rPr>
              <a:t>更新后，参数有可能不在可行域内。</a:t>
            </a:r>
            <a:endParaRPr lang="en-US" altLang="zh-CN" sz="2400" dirty="0">
              <a:latin typeface="+mn-ea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zh-CN" sz="2400" dirty="0">
              <a:latin typeface="+mn-ea"/>
            </a:endParaRPr>
          </a:p>
        </p:txBody>
      </p:sp>
      <p:sp>
        <p:nvSpPr>
          <p:cNvPr id="11" name="右箭头 10">
            <a:extLst>
              <a:ext uri="{FF2B5EF4-FFF2-40B4-BE49-F238E27FC236}">
                <a16:creationId xmlns:a16="http://schemas.microsoft.com/office/drawing/2014/main" id="{5DED8169-67D2-8E45-B9EC-AB2A7A00B447}"/>
              </a:ext>
            </a:extLst>
          </p:cNvPr>
          <p:cNvSpPr/>
          <p:nvPr/>
        </p:nvSpPr>
        <p:spPr>
          <a:xfrm rot="5400000">
            <a:off x="1985875" y="3767814"/>
            <a:ext cx="509246" cy="563880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57D296A3-57C9-824E-879E-D4BD639DAA62}"/>
                  </a:ext>
                </a:extLst>
              </p:cNvPr>
              <p:cNvSpPr txBox="1"/>
              <p:nvPr/>
            </p:nvSpPr>
            <p:spPr>
              <a:xfrm>
                <a:off x="693591" y="5164901"/>
                <a:ext cx="5964384" cy="44480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kumimoji="1" lang="en-US" altLang="zh-CN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kumimoji="1" lang="en-US" altLang="zh-CN" sz="28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  <m:r>
                      <a:rPr kumimoji="1" lang="en-US" altLang="zh-CN" sz="2800" i="1">
                        <a:latin typeface="Cambria Math" panose="02040503050406030204" pitchFamily="18" charset="0"/>
                      </a:rPr>
                      <m:t>∈</m:t>
                    </m:r>
                    <m:func>
                      <m:funcPr>
                        <m:ctrlPr>
                          <a:rPr kumimoji="1" lang="en-US" altLang="zh-CN" sz="28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kumimoji="1" lang="en-US" altLang="zh-CN" sz="280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kumimoji="1" lang="en-US" altLang="zh-CN" sz="2800" i="0" smtClean="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m:rPr>
                                <m:sty m:val="p"/>
                              </m:rPr>
                              <a:rPr kumimoji="1" lang="en-US" altLang="zh-CN" sz="2800" i="1">
                                <a:latin typeface="Cambria Math" panose="02040503050406030204" pitchFamily="18" charset="0"/>
                              </a:rPr>
                              <m:t>x</m:t>
                            </m:r>
                            <m:r>
                              <a:rPr kumimoji="1" lang="en-US" altLang="zh-CN" sz="2800" i="1" smtClean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m:rPr>
                                <m:sty m:val="p"/>
                              </m:rPr>
                              <a:rPr kumimoji="1" lang="en-US" altLang="zh-CN" sz="2800" i="1">
                                <a:latin typeface="Cambria Math" panose="02040503050406030204" pitchFamily="18" charset="0"/>
                              </a:rPr>
                              <m:t>S</m:t>
                            </m:r>
                          </m:lim>
                        </m:limLow>
                      </m:fName>
                      <m:e>
                        <m:r>
                          <a:rPr kumimoji="1" lang="en-US" altLang="zh-CN" sz="2800" b="0" i="1" smtClean="0">
                            <a:latin typeface="Cambria Math" panose="02040503050406030204" pitchFamily="18" charset="0"/>
                          </a:rPr>
                          <m:t>||</m:t>
                        </m:r>
                        <m:sSup>
                          <m:sSupPr>
                            <m:ctrlPr>
                              <a:rPr kumimoji="1" lang="en-US" altLang="zh-CN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kumimoji="1" lang="en-US" altLang="zh-CN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  <m:r>
                          <a:rPr kumimoji="1" lang="en-US" altLang="zh-CN" sz="280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kumimoji="1" lang="zh-CN" altLang="en-US" sz="2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kumimoji="1" lang="en-US" altLang="zh-CN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kumimoji="1" lang="en-US" altLang="zh-CN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kumimoji="1" lang="en-US" altLang="zh-CN" sz="28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p>
                        </m:sSup>
                        <m:r>
                          <a:rPr kumimoji="1" lang="en-US" altLang="zh-CN" sz="28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kumimoji="1" lang="en-US" altLang="zh-CN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kumimoji="1" lang="en-US" altLang="zh-CN" sz="2800" b="0" i="1" baseline="30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kumimoji="1" lang="en-US" altLang="zh-CN" sz="2800" b="0" i="1" baseline="-25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</m:func>
                  </m:oMath>
                </a14:m>
                <a:r>
                  <a:rPr kumimoji="1" lang="zh-CN" altLang="en-US" sz="2800" dirty="0"/>
                  <a:t>   投影</a:t>
                </a:r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57D296A3-57C9-824E-879E-D4BD639DAA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591" y="5164901"/>
                <a:ext cx="5964384" cy="444802"/>
              </a:xfrm>
              <a:prstGeom prst="rect">
                <a:avLst/>
              </a:prstGeom>
              <a:blipFill>
                <a:blip r:embed="rId4"/>
                <a:stretch>
                  <a:fillRect l="-1277" t="-22222" b="-41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E07604EE-C96F-504C-AC43-0A527444AC28}"/>
                  </a:ext>
                </a:extLst>
              </p:cNvPr>
              <p:cNvSpPr txBox="1"/>
              <p:nvPr/>
            </p:nvSpPr>
            <p:spPr>
              <a:xfrm>
                <a:off x="761999" y="2239253"/>
                <a:ext cx="4084802" cy="44480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kumimoji="1" lang="en-US" altLang="zh-CN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kumimoji="1" lang="en-US" altLang="zh-CN" sz="28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  <m:r>
                      <a:rPr kumimoji="1" lang="en-US" altLang="zh-CN" sz="280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kumimoji="1"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kumimoji="1" lang="en-US" altLang="zh-CN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  <m:r>
                      <a:rPr kumimoji="1" lang="en-US" altLang="zh-CN" sz="280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kumimoji="1" lang="zh-CN" altLang="en-US" sz="2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kumimoji="1" lang="en-US" altLang="zh-CN" sz="2800" i="1" smtClean="0">
                        <a:latin typeface="Cambria Math" panose="02040503050406030204" pitchFamily="18" charset="0"/>
                      </a:rPr>
                      <m:t>a</m:t>
                    </m:r>
                    <m:r>
                      <m:rPr>
                        <m:sty m:val="p"/>
                      </m:rPr>
                      <a:rPr kumimoji="1" lang="en-US" altLang="zh-CN" sz="2800" i="1" baseline="-25000" smtClean="0">
                        <a:latin typeface="Cambria Math" panose="02040503050406030204" pitchFamily="18" charset="0"/>
                      </a:rPr>
                      <m:t>i</m:t>
                    </m:r>
                    <m:r>
                      <m:rPr>
                        <m:sty m:val="p"/>
                      </m:rPr>
                      <a:rPr kumimoji="1" lang="en-US" altLang="zh-CN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m:rPr>
                        <m:sty m:val="p"/>
                      </m:rPr>
                      <a:rPr kumimoji="1" lang="en-US" altLang="zh-CN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f</m:t>
                    </m:r>
                    <m:r>
                      <a:rPr kumimoji="1" lang="en-US" altLang="zh-CN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kumimoji="1"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kumimoji="1" lang="en-US" altLang="zh-CN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  <m:r>
                      <a:rPr kumimoji="1" lang="en-US" altLang="zh-CN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zh-CN" altLang="en-US" sz="2800" dirty="0"/>
                  <a:t>     下降</a:t>
                </a:r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E07604EE-C96F-504C-AC43-0A527444AC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999" y="2239253"/>
                <a:ext cx="4084802" cy="444802"/>
              </a:xfrm>
              <a:prstGeom prst="rect">
                <a:avLst/>
              </a:prstGeom>
              <a:blipFill>
                <a:blip r:embed="rId5"/>
                <a:stretch>
                  <a:fillRect l="-2174" t="-19444" r="-3416" b="-4444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矩形 14">
            <a:extLst>
              <a:ext uri="{FF2B5EF4-FFF2-40B4-BE49-F238E27FC236}">
                <a16:creationId xmlns:a16="http://schemas.microsoft.com/office/drawing/2014/main" id="{390054E6-70DA-464C-A548-8180A6F4148D}"/>
              </a:ext>
            </a:extLst>
          </p:cNvPr>
          <p:cNvSpPr/>
          <p:nvPr/>
        </p:nvSpPr>
        <p:spPr>
          <a:xfrm>
            <a:off x="6960772" y="6175732"/>
            <a:ext cx="45897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Ref:</a:t>
            </a:r>
            <a:r>
              <a:rPr lang="zh-CN" altLang="en-US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altLang="zh-CN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https://zhuanlan.zhihu.com/p/59282406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953229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>
            <a:extLst>
              <a:ext uri="{FF2B5EF4-FFF2-40B4-BE49-F238E27FC236}">
                <a16:creationId xmlns:a16="http://schemas.microsoft.com/office/drawing/2014/main" id="{E85B4A40-A110-6141-8E7D-87CCFEBC3D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8701" y="1414267"/>
            <a:ext cx="4966277" cy="5429453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420715AE-04E1-9B4B-9659-1B34A038E3D6}"/>
              </a:ext>
            </a:extLst>
          </p:cNvPr>
          <p:cNvSpPr/>
          <p:nvPr/>
        </p:nvSpPr>
        <p:spPr>
          <a:xfrm>
            <a:off x="0" y="505040"/>
            <a:ext cx="478971" cy="707886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accent2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E0E891F-5FBD-9D49-AC1E-78991B876CE6}"/>
              </a:ext>
            </a:extLst>
          </p:cNvPr>
          <p:cNvSpPr txBox="1"/>
          <p:nvPr/>
        </p:nvSpPr>
        <p:spPr>
          <a:xfrm>
            <a:off x="609600" y="505039"/>
            <a:ext cx="48013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4000" dirty="0">
                <a:solidFill>
                  <a:schemeClr val="accent2"/>
                </a:solidFill>
              </a:rPr>
              <a:t>优化问题：</a:t>
            </a:r>
            <a:r>
              <a:rPr kumimoji="1" lang="zh-CN" altLang="en-US" sz="4000" dirty="0"/>
              <a:t>延伸阅读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83C2BB0C-3989-9045-BE8E-154533AE4EBD}"/>
              </a:ext>
            </a:extLst>
          </p:cNvPr>
          <p:cNvGrpSpPr/>
          <p:nvPr/>
        </p:nvGrpSpPr>
        <p:grpSpPr>
          <a:xfrm>
            <a:off x="530122" y="2150184"/>
            <a:ext cx="6448579" cy="1528141"/>
            <a:chOff x="530121" y="1501149"/>
            <a:chExt cx="21769309" cy="1528141"/>
          </a:xfrm>
        </p:grpSpPr>
        <p:sp>
          <p:nvSpPr>
            <p:cNvPr id="8" name="Rectangle 1">
              <a:extLst>
                <a:ext uri="{FF2B5EF4-FFF2-40B4-BE49-F238E27FC236}">
                  <a16:creationId xmlns:a16="http://schemas.microsoft.com/office/drawing/2014/main" id="{48001F3E-8D98-0142-8CEB-CEB71E5236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0121" y="1501149"/>
              <a:ext cx="12802823" cy="5232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2800" b="1" dirty="0">
                  <a:latin typeface="+mn-ea"/>
                </a:rPr>
                <a:t>核心思想：</a:t>
              </a:r>
              <a:r>
                <a:rPr kumimoji="0" lang="zh-CN" altLang="zh-CN" sz="28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+mn-ea"/>
                </a:rPr>
                <a:t> </a:t>
              </a:r>
              <a:endPara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endParaRPr>
            </a:p>
          </p:txBody>
        </p:sp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8D9231D5-583C-814D-B856-75AC3DFF56BC}"/>
                </a:ext>
              </a:extLst>
            </p:cNvPr>
            <p:cNvSpPr/>
            <p:nvPr/>
          </p:nvSpPr>
          <p:spPr>
            <a:xfrm>
              <a:off x="609605" y="2198293"/>
              <a:ext cx="21689825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400" dirty="0">
                  <a:solidFill>
                    <a:srgbClr val="121212"/>
                  </a:solidFill>
                  <a:latin typeface="-apple-system"/>
                </a:rPr>
                <a:t>若可行域有界，线性规划问题的最优解必然在可行域的顶点上。</a:t>
              </a:r>
              <a:endParaRPr lang="en-US" altLang="zh-CN" sz="2400" dirty="0">
                <a:solidFill>
                  <a:srgbClr val="121212"/>
                </a:solidFill>
                <a:latin typeface="-apple-system"/>
              </a:endParaRPr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86607B77-130B-2447-852B-628BCB599624}"/>
              </a:ext>
            </a:extLst>
          </p:cNvPr>
          <p:cNvGrpSpPr/>
          <p:nvPr/>
        </p:nvGrpSpPr>
        <p:grpSpPr>
          <a:xfrm>
            <a:off x="609600" y="4128993"/>
            <a:ext cx="4574620" cy="1897473"/>
            <a:chOff x="530121" y="1501149"/>
            <a:chExt cx="4574620" cy="1897473"/>
          </a:xfrm>
        </p:grpSpPr>
        <p:sp>
          <p:nvSpPr>
            <p:cNvPr id="20" name="Rectangle 1">
              <a:extLst>
                <a:ext uri="{FF2B5EF4-FFF2-40B4-BE49-F238E27FC236}">
                  <a16:creationId xmlns:a16="http://schemas.microsoft.com/office/drawing/2014/main" id="{940EA110-5470-4D45-9307-2612A0CBFE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0121" y="1501149"/>
              <a:ext cx="4447309" cy="5232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2800" b="1" dirty="0">
                  <a:latin typeface="+mn-ea"/>
                </a:rPr>
                <a:t>步骤：</a:t>
              </a:r>
              <a:r>
                <a:rPr kumimoji="0" lang="zh-CN" altLang="zh-CN" sz="28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+mn-ea"/>
                </a:rPr>
                <a:t> </a:t>
              </a:r>
              <a:endPara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endParaRPr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3CBB4101-80A2-A849-ADBC-7C6F8B916452}"/>
                </a:ext>
              </a:extLst>
            </p:cNvPr>
            <p:cNvSpPr/>
            <p:nvPr/>
          </p:nvSpPr>
          <p:spPr>
            <a:xfrm>
              <a:off x="609600" y="2198293"/>
              <a:ext cx="4495141" cy="120032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457200" indent="-457200">
                <a:buAutoNum type="arabicPeriod"/>
              </a:pPr>
              <a:r>
                <a:rPr lang="zh-CN" altLang="en-US" sz="2400" b="0" i="0" dirty="0">
                  <a:solidFill>
                    <a:srgbClr val="121212"/>
                  </a:solidFill>
                  <a:effectLst/>
                  <a:latin typeface="-apple-system"/>
                </a:rPr>
                <a:t>找到一个初始的可行解。</a:t>
              </a:r>
              <a:endParaRPr lang="en-US" altLang="zh-CN" sz="2400" b="0" i="0" dirty="0">
                <a:solidFill>
                  <a:srgbClr val="121212"/>
                </a:solidFill>
                <a:effectLst/>
                <a:latin typeface="-apple-system"/>
              </a:endParaRPr>
            </a:p>
            <a:p>
              <a:pPr marL="457200" indent="-457200">
                <a:buAutoNum type="arabicPeriod"/>
              </a:pPr>
              <a:r>
                <a:rPr lang="zh-CN" altLang="en-US" sz="2400" b="0" i="0" dirty="0">
                  <a:solidFill>
                    <a:srgbClr val="121212"/>
                  </a:solidFill>
                  <a:effectLst/>
                  <a:latin typeface="-apple-system"/>
                </a:rPr>
                <a:t>不断进行旋转操作</a:t>
              </a:r>
              <a:endParaRPr lang="en-US" altLang="zh-CN" sz="2400" b="0" i="0" dirty="0">
                <a:solidFill>
                  <a:srgbClr val="121212"/>
                </a:solidFill>
                <a:effectLst/>
                <a:latin typeface="-apple-system"/>
              </a:endParaRPr>
            </a:p>
            <a:p>
              <a:pPr marL="457200" indent="-457200">
                <a:buAutoNum type="arabicPeriod"/>
              </a:pPr>
              <a:r>
                <a:rPr lang="zh-CN" altLang="en-US" sz="2400" dirty="0">
                  <a:solidFill>
                    <a:srgbClr val="121212"/>
                  </a:solidFill>
                  <a:latin typeface="-apple-system"/>
                </a:rPr>
                <a:t>重复</a:t>
              </a:r>
              <a:r>
                <a:rPr lang="en-US" altLang="zh-CN" sz="2400" dirty="0">
                  <a:solidFill>
                    <a:srgbClr val="121212"/>
                  </a:solidFill>
                  <a:latin typeface="-apple-system"/>
                </a:rPr>
                <a:t>2</a:t>
              </a:r>
              <a:r>
                <a:rPr lang="zh-CN" altLang="en-US" sz="2400" dirty="0">
                  <a:solidFill>
                    <a:srgbClr val="121212"/>
                  </a:solidFill>
                  <a:latin typeface="-apple-system"/>
                </a:rPr>
                <a:t>直到结果不能改进为止</a:t>
              </a:r>
              <a:endParaRPr lang="en-US" altLang="zh-CN" sz="2400" b="0" i="0" dirty="0">
                <a:solidFill>
                  <a:srgbClr val="121212"/>
                </a:solidFill>
                <a:effectLst/>
                <a:latin typeface="-apple-system"/>
              </a:endParaRPr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B376F605-6F80-814B-9D10-C5558E7669A6}"/>
              </a:ext>
            </a:extLst>
          </p:cNvPr>
          <p:cNvGrpSpPr/>
          <p:nvPr/>
        </p:nvGrpSpPr>
        <p:grpSpPr>
          <a:xfrm>
            <a:off x="8237483" y="468832"/>
            <a:ext cx="4447309" cy="1528141"/>
            <a:chOff x="530121" y="1501149"/>
            <a:chExt cx="4447309" cy="1528141"/>
          </a:xfrm>
        </p:grpSpPr>
        <p:sp>
          <p:nvSpPr>
            <p:cNvPr id="23" name="Rectangle 1">
              <a:extLst>
                <a:ext uri="{FF2B5EF4-FFF2-40B4-BE49-F238E27FC236}">
                  <a16:creationId xmlns:a16="http://schemas.microsoft.com/office/drawing/2014/main" id="{FB48AC63-D69E-514C-A7A5-0EFEEFFA22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0121" y="1501149"/>
              <a:ext cx="4447309" cy="5232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2800" b="1" dirty="0">
                  <a:latin typeface="+mn-ea"/>
                </a:rPr>
                <a:t>缺点：</a:t>
              </a:r>
              <a:r>
                <a:rPr kumimoji="0" lang="zh-CN" altLang="zh-CN" sz="28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+mn-ea"/>
                </a:rPr>
                <a:t> </a:t>
              </a:r>
              <a:endPara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endParaRPr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D24A290A-615D-F24C-AB26-0D87F42EAB61}"/>
                </a:ext>
              </a:extLst>
            </p:cNvPr>
            <p:cNvSpPr/>
            <p:nvPr/>
          </p:nvSpPr>
          <p:spPr>
            <a:xfrm>
              <a:off x="609600" y="2198293"/>
              <a:ext cx="3563796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400" b="0" i="0" dirty="0">
                  <a:solidFill>
                    <a:srgbClr val="121212"/>
                  </a:solidFill>
                  <a:effectLst/>
                  <a:latin typeface="-apple-system"/>
                </a:rPr>
                <a:t>1.</a:t>
              </a:r>
              <a:r>
                <a:rPr lang="zh-CN" altLang="en-US" sz="2400" b="0" i="0" dirty="0">
                  <a:solidFill>
                    <a:srgbClr val="121212"/>
                  </a:solidFill>
                  <a:effectLst/>
                  <a:latin typeface="-apple-system"/>
                </a:rPr>
                <a:t> 仅适用于线性规划问题</a:t>
              </a:r>
              <a:endParaRPr lang="en-US" altLang="zh-CN" sz="2400" b="0" i="0" dirty="0">
                <a:solidFill>
                  <a:srgbClr val="121212"/>
                </a:solidFill>
                <a:effectLst/>
                <a:latin typeface="-apple-system"/>
              </a:endParaRPr>
            </a:p>
            <a:p>
              <a:r>
                <a:rPr lang="en-US" altLang="zh-CN" sz="2400" b="0" i="0" dirty="0">
                  <a:solidFill>
                    <a:srgbClr val="121212"/>
                  </a:solidFill>
                  <a:effectLst/>
                  <a:latin typeface="-apple-system"/>
                </a:rPr>
                <a:t>2.</a:t>
              </a:r>
              <a:r>
                <a:rPr lang="zh-CN" altLang="en-US" sz="2400" b="0" i="0" dirty="0">
                  <a:solidFill>
                    <a:srgbClr val="121212"/>
                  </a:solidFill>
                  <a:effectLst/>
                  <a:latin typeface="-apple-system"/>
                </a:rPr>
                <a:t> 无界时不一定能给出解</a:t>
              </a:r>
              <a:endParaRPr lang="en-US" altLang="zh-CN" sz="2400" b="0" i="0" dirty="0">
                <a:solidFill>
                  <a:srgbClr val="121212"/>
                </a:solidFill>
                <a:effectLst/>
                <a:latin typeface="-apple-system"/>
              </a:endParaRPr>
            </a:p>
          </p:txBody>
        </p:sp>
      </p:grpSp>
      <p:sp>
        <p:nvSpPr>
          <p:cNvPr id="25" name="Rectangle 1">
            <a:extLst>
              <a:ext uri="{FF2B5EF4-FFF2-40B4-BE49-F238E27FC236}">
                <a16:creationId xmlns:a16="http://schemas.microsoft.com/office/drawing/2014/main" id="{82E5ACDE-DF9E-3249-A1D0-2CFFD3A9FC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0122" y="1473753"/>
            <a:ext cx="3792496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800" b="1" dirty="0">
                <a:latin typeface="+mn-ea"/>
              </a:rPr>
              <a:t>单纯形法（</a:t>
            </a:r>
            <a:r>
              <a:rPr lang="en-US" altLang="zh-CN" sz="2800" b="1" dirty="0">
                <a:latin typeface="+mn-ea"/>
              </a:rPr>
              <a:t>pulp</a:t>
            </a:r>
            <a:r>
              <a:rPr lang="zh-CN" altLang="en-US" sz="2800" b="1" dirty="0">
                <a:latin typeface="+mn-ea"/>
              </a:rPr>
              <a:t>）：</a:t>
            </a:r>
            <a:r>
              <a:rPr kumimoji="0" lang="zh-CN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 </a:t>
            </a:r>
            <a:endParaRPr kumimoji="0" lang="en-US" altLang="zh-CN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443225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420715AE-04E1-9B4B-9659-1B34A038E3D6}"/>
              </a:ext>
            </a:extLst>
          </p:cNvPr>
          <p:cNvSpPr/>
          <p:nvPr/>
        </p:nvSpPr>
        <p:spPr>
          <a:xfrm>
            <a:off x="0" y="505040"/>
            <a:ext cx="478971" cy="707886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accent2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E0E891F-5FBD-9D49-AC1E-78991B876CE6}"/>
              </a:ext>
            </a:extLst>
          </p:cNvPr>
          <p:cNvSpPr txBox="1"/>
          <p:nvPr/>
        </p:nvSpPr>
        <p:spPr>
          <a:xfrm>
            <a:off x="609600" y="505039"/>
            <a:ext cx="48013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4000" dirty="0">
                <a:solidFill>
                  <a:schemeClr val="accent2"/>
                </a:solidFill>
              </a:rPr>
              <a:t>优化问题：</a:t>
            </a:r>
            <a:r>
              <a:rPr kumimoji="1" lang="zh-CN" altLang="en-US" sz="4000" dirty="0"/>
              <a:t>求解方法</a:t>
            </a:r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A02150F7-A125-A749-9A63-6342841211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9485" y="1911432"/>
            <a:ext cx="10788733" cy="25853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zh-CN" sz="2400" dirty="0">
              <a:latin typeface="+mn-ea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zh-CN" altLang="en-US" sz="2400" b="1" dirty="0">
                <a:latin typeface="+mn-ea"/>
              </a:rPr>
              <a:t>单纯形法</a:t>
            </a:r>
            <a:r>
              <a:rPr lang="zh-CN" altLang="en-US" sz="2400" dirty="0">
                <a:latin typeface="+mn-ea"/>
              </a:rPr>
              <a:t>：最古老，被研究的最为透彻，商业化的软件程序也最成熟（</a:t>
            </a:r>
            <a:r>
              <a:rPr lang="en-US" altLang="zh-CN" sz="2400" dirty="0">
                <a:solidFill>
                  <a:schemeClr val="accent2"/>
                </a:solidFill>
                <a:latin typeface="+mn-ea"/>
              </a:rPr>
              <a:t>pulp</a:t>
            </a:r>
            <a:r>
              <a:rPr lang="zh-CN" altLang="en-US" sz="2400" dirty="0">
                <a:latin typeface="+mn-ea"/>
              </a:rPr>
              <a:t>）</a:t>
            </a:r>
            <a:br>
              <a:rPr lang="zh-CN" altLang="en-US" sz="2400" dirty="0">
                <a:latin typeface="+mn-ea"/>
              </a:rPr>
            </a:br>
            <a:endParaRPr lang="zh-CN" altLang="en-US" sz="2400" dirty="0">
              <a:latin typeface="+mn-ea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zh-CN" altLang="en-US" sz="2400" b="1" dirty="0">
                <a:latin typeface="+mn-ea"/>
              </a:rPr>
              <a:t>罚函数法</a:t>
            </a:r>
            <a:r>
              <a:rPr lang="zh-CN" altLang="en-US" sz="2400" dirty="0">
                <a:latin typeface="+mn-ea"/>
              </a:rPr>
              <a:t>：最新的设计，实际应用上可以与单纯形法相抗衡，不少商业化软件已经上市，前景甚佳</a:t>
            </a:r>
          </a:p>
          <a:p>
            <a:pPr marL="285750" indent="-285750">
              <a:buFont typeface="Wingdings" pitchFamily="2" charset="2"/>
              <a:buChar char="Ø"/>
            </a:pPr>
            <a:endParaRPr lang="zh-CN" altLang="en-US" dirty="0"/>
          </a:p>
          <a:p>
            <a:pPr marL="342900" indent="-342900">
              <a:buFont typeface="Wingdings" pitchFamily="2" charset="2"/>
              <a:buChar char="Ø"/>
            </a:pPr>
            <a:r>
              <a:rPr lang="zh-CN" altLang="en-US" sz="2400" b="1" dirty="0">
                <a:latin typeface="+mn-ea"/>
              </a:rPr>
              <a:t>投影法</a:t>
            </a:r>
          </a:p>
        </p:txBody>
      </p:sp>
    </p:spTree>
    <p:extLst>
      <p:ext uri="{BB962C8B-B14F-4D97-AF65-F5344CB8AC3E}">
        <p14:creationId xmlns:p14="http://schemas.microsoft.com/office/powerpoint/2010/main" val="40943132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10271</TotalTime>
  <Words>563</Words>
  <Application>Microsoft Macintosh PowerPoint</Application>
  <PresentationFormat>宽屏</PresentationFormat>
  <Paragraphs>76</Paragraphs>
  <Slides>10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20" baseType="lpstr">
      <vt:lpstr>-apple-system</vt:lpstr>
      <vt:lpstr>等线</vt:lpstr>
      <vt:lpstr>等线 Light</vt:lpstr>
      <vt:lpstr>黑体</vt:lpstr>
      <vt:lpstr>Arial</vt:lpstr>
      <vt:lpstr>Cambria Math</vt:lpstr>
      <vt:lpstr>Times New Roman</vt:lpstr>
      <vt:lpstr>verdana</vt:lpstr>
      <vt:lpstr>Wingdings</vt:lpstr>
      <vt:lpstr>Office 主题​​</vt:lpstr>
      <vt:lpstr>最优化算法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最优化算法</dc:title>
  <dc:creator>Microsoft Office User</dc:creator>
  <cp:lastModifiedBy>Microsoft Office User</cp:lastModifiedBy>
  <cp:revision>37</cp:revision>
  <dcterms:created xsi:type="dcterms:W3CDTF">2020-09-26T12:52:03Z</dcterms:created>
  <dcterms:modified xsi:type="dcterms:W3CDTF">2020-10-19T13:06:22Z</dcterms:modified>
</cp:coreProperties>
</file>